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0"/>
  </p:notesMasterIdLst>
  <p:sldIdLst>
    <p:sldId id="256" r:id="rId2"/>
    <p:sldId id="288" r:id="rId3"/>
    <p:sldId id="294" r:id="rId4"/>
    <p:sldId id="289" r:id="rId5"/>
    <p:sldId id="291" r:id="rId6"/>
    <p:sldId id="293" r:id="rId7"/>
    <p:sldId id="290" r:id="rId8"/>
    <p:sldId id="286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anose="020B0604020202020204" charset="0"/>
      <p:regular r:id="rId15"/>
      <p:bold r:id="rId16"/>
      <p:italic r:id="rId17"/>
      <p:boldItalic r:id="rId18"/>
    </p:embeddedFont>
    <p:embeddedFont>
      <p:font typeface="Montserrat ExtraBold" panose="020B0604020202020204" charset="0"/>
      <p:bold r:id="rId19"/>
      <p:boldItalic r:id="rId20"/>
    </p:embeddedFont>
    <p:embeddedFont>
      <p:font typeface="Montserrat ExtraLight" panose="020B0604020202020204" charset="0"/>
      <p:regular r:id="rId21"/>
      <p:bold r:id="rId22"/>
      <p:italic r:id="rId23"/>
      <p:boldItalic r:id="rId24"/>
    </p:embeddedFont>
    <p:embeddedFont>
      <p:font typeface="Montserrat Medium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ugo Juan Tenorio Gomez" initials="HJTG" lastIdx="1" clrIdx="0">
    <p:extLst>
      <p:ext uri="{19B8F6BF-5375-455C-9EA6-DF929625EA0E}">
        <p15:presenceInfo xmlns:p15="http://schemas.microsoft.com/office/powerpoint/2012/main" userId="e66899216b1820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150B50B-42A8-4BED-8E94-2A9F1CCC6D40}">
  <a:tblStyle styleId="{5150B50B-42A8-4BED-8E94-2A9F1CCC6D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4580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85566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4818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8118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705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79" r:id="rId4"/>
    <p:sldLayoutId id="2147483680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particles-background-gradient_5891802.ht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hjtenori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linkedin.com/in/hugotenor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RETO BBVA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HUGO TENORIO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SOLUCION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reto</a:t>
            </a:r>
            <a:endParaRPr dirty="0"/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xfrm>
            <a:off x="938500" y="915725"/>
            <a:ext cx="6383900" cy="4051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dirty="0">
                <a:uFill>
                  <a:noFill/>
                </a:uFill>
              </a:rPr>
              <a:t>El banco necesita diseñar un servicio que permita recargar el saldo que tienen sus clientes en un sistema externo (por ejemplo, Empresa A), Empresa A expone un API para recargar el saldo de un cliente. Adicional, se debe realizar el cargo de la cuenta al cliente y el abono a la cuenta de Empresa A.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endParaRPr lang="es-ES" sz="1200" dirty="0">
              <a:uFill>
                <a:noFill/>
              </a:uFill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dirty="0">
                <a:uFill>
                  <a:noFill/>
                </a:uFill>
              </a:rPr>
              <a:t>El banco posee una Arquitectura de Servicios (ESB) en el cual se despliegan los servicios del banco.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endParaRPr lang="es-ES" sz="1200" dirty="0">
              <a:uFill>
                <a:noFill/>
              </a:uFill>
            </a:endParaRPr>
          </a:p>
          <a:p>
            <a:pPr marL="1397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uFill>
                  <a:noFill/>
                </a:uFill>
              </a:rPr>
              <a:t>Solución requerida: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s-ES" sz="1200" dirty="0">
                <a:uFill>
                  <a:noFill/>
                </a:uFill>
              </a:rPr>
              <a:t>Diseñe todos los componentes que se necesitan implementar en las 2 capas banco (servicios y </a:t>
            </a:r>
            <a:r>
              <a:rPr lang="es-ES" sz="1200" dirty="0" err="1">
                <a:uFill>
                  <a:noFill/>
                </a:uFill>
              </a:rPr>
              <a:t>backend</a:t>
            </a:r>
            <a:r>
              <a:rPr lang="es-ES" sz="1200" dirty="0">
                <a:uFill>
                  <a:noFill/>
                </a:uFill>
              </a:rPr>
              <a:t>) y describa la funcionalidad de cada uno de estos componentes.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endParaRPr lang="es-ES" sz="1200" dirty="0">
              <a:uFill>
                <a:noFill/>
              </a:uFill>
            </a:endParaRPr>
          </a:p>
          <a:p>
            <a:pPr marL="1397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uFill>
                  <a:noFill/>
                </a:uFill>
              </a:rPr>
              <a:t>En resumen, los pasos son: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200" dirty="0">
                <a:uFill>
                  <a:noFill/>
                </a:uFill>
              </a:rPr>
              <a:t>a. Transferencia de la cuenta del cliente a la cuenta de Empresa A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200" dirty="0">
                <a:uFill>
                  <a:noFill/>
                </a:uFill>
              </a:rPr>
              <a:t>b. Recarga saldo en Empresa A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sz="1200" dirty="0">
              <a:uFill>
                <a:noFill/>
              </a:uFill>
            </a:endParaRPr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supuestos</a:t>
            </a:r>
            <a:endParaRPr dirty="0"/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xfrm>
            <a:off x="938500" y="647451"/>
            <a:ext cx="7118300" cy="4051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dirty="0"/>
              <a:t>funcionales:</a:t>
            </a:r>
            <a:endParaRPr sz="1200" dirty="0">
              <a:uFill>
                <a:noFill/>
              </a:uFill>
              <a:hlinkClick r:id="rId3"/>
            </a:endParaRPr>
          </a:p>
          <a:p>
            <a:r>
              <a:rPr lang="es-PE" sz="1200" dirty="0">
                <a:solidFill>
                  <a:schemeClr val="hlink"/>
                </a:solidFill>
                <a:uFill>
                  <a:noFill/>
                </a:uFill>
              </a:rPr>
              <a:t>los servicios que realizan la autorización de transferencia de saldos existen (En base a que el banco cuenta con servicios de transferencias entre cuentas y a otros bancos y tener una ESB de servicios, la existencia de dichos servicios es obligatorio).</a:t>
            </a:r>
          </a:p>
          <a:p>
            <a:r>
              <a:rPr lang="es-ES" sz="1200" dirty="0">
                <a:solidFill>
                  <a:schemeClr val="hlink"/>
                </a:solidFill>
                <a:uFill>
                  <a:noFill/>
                </a:uFill>
              </a:rPr>
              <a:t>existen servicios que realizara los extornos de las cuentas cuando sucede un error (</a:t>
            </a:r>
            <a:r>
              <a:rPr lang="es-PE" sz="1200" dirty="0">
                <a:solidFill>
                  <a:schemeClr val="hlink"/>
                </a:solidFill>
                <a:uFill>
                  <a:noFill/>
                </a:uFill>
              </a:rPr>
              <a:t>Los servicios para realizar extornos existen, ya que estos deben ejecutarse cuando la operación supere el tiempo promedio de respuesta de servicio</a:t>
            </a:r>
            <a:r>
              <a:rPr lang="es-ES" sz="1200" dirty="0">
                <a:solidFill>
                  <a:schemeClr val="hlink"/>
                </a:solidFill>
                <a:uFill>
                  <a:noFill/>
                </a:uFill>
              </a:rPr>
              <a:t>).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" sz="1200" dirty="0"/>
              <a:t>tecnologia:</a:t>
            </a:r>
            <a:endParaRPr lang="es-PE" sz="12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PE" sz="1200" dirty="0">
                <a:uFill>
                  <a:noFill/>
                </a:uFill>
              </a:rPr>
              <a:t>El ESB será una solución Oracle SOA Suite, en alta disponibilidad (Es la plataforma mas robusta en soluciones ESB, del cual asegura la operatividad en mas de 95% de respuesta SLA).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PE" sz="1200" dirty="0">
                <a:uFill>
                  <a:noFill/>
                </a:uFill>
              </a:rPr>
              <a:t>Los mecanismos de seguridad se contemplarán solo a las salidas/entradas de internet (Se asume que el banco tiene mas mecanismos de seguridad, pero para la solución, nos aseguramos en tener una capa de seguridad en los entornos de salida y entrada de internet).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PE" sz="1200" dirty="0">
                <a:uFill>
                  <a:noFill/>
                </a:uFill>
              </a:rPr>
              <a:t>No se tiene una componente API Management o API Gateway (todo el mecanismo de integración, reglas de negocio, servicios SOA están dentro del ESB.)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PE" sz="1200" dirty="0">
                <a:uFill>
                  <a:noFill/>
                </a:uFill>
              </a:rPr>
              <a:t>La arquitectura será </a:t>
            </a:r>
            <a:r>
              <a:rPr lang="es-PE" sz="1200" dirty="0" err="1">
                <a:uFill>
                  <a:noFill/>
                </a:uFill>
              </a:rPr>
              <a:t>OnPremise</a:t>
            </a:r>
            <a:r>
              <a:rPr lang="es-PE" sz="1200" dirty="0">
                <a:uFill>
                  <a:noFill/>
                </a:uFill>
              </a:rPr>
              <a:t>. No se considera soluciones </a:t>
            </a:r>
            <a:r>
              <a:rPr lang="es-PE" sz="1200" dirty="0" err="1">
                <a:uFill>
                  <a:noFill/>
                </a:uFill>
              </a:rPr>
              <a:t>cloud</a:t>
            </a:r>
            <a:r>
              <a:rPr lang="es-PE" sz="1200" dirty="0">
                <a:uFill>
                  <a:noFill/>
                </a:uFill>
              </a:rPr>
              <a:t> (Por ser una solución cuya implementación se hará en la capa </a:t>
            </a:r>
            <a:r>
              <a:rPr lang="es-PE" sz="1200" dirty="0" err="1">
                <a:uFill>
                  <a:noFill/>
                </a:uFill>
              </a:rPr>
              <a:t>backend</a:t>
            </a:r>
            <a:r>
              <a:rPr lang="es-PE" sz="1200" dirty="0">
                <a:uFill>
                  <a:noFill/>
                </a:uFill>
              </a:rPr>
              <a:t>, no es necesario tener una solución de nube).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sz="1200" dirty="0">
              <a:uFill>
                <a:noFill/>
              </a:uFill>
            </a:endParaRPr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52327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/>
              <a:t>D</a:t>
            </a:r>
            <a:r>
              <a:rPr lang="en" dirty="0"/>
              <a:t>iagrama arquitectura</a:t>
            </a:r>
            <a:endParaRPr dirty="0"/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Imagen 4" descr="Diagrama, Esquemático&#10;&#10;Descripción generada automáticamente">
            <a:extLst>
              <a:ext uri="{FF2B5EF4-FFF2-40B4-BE49-F238E27FC236}">
                <a16:creationId xmlns:a16="http://schemas.microsoft.com/office/drawing/2014/main" id="{E2F0FB89-6540-48C7-9092-17DAAD530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877" y="967345"/>
            <a:ext cx="7426887" cy="386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58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/>
              <a:t>D</a:t>
            </a:r>
            <a:r>
              <a:rPr lang="en" dirty="0"/>
              <a:t>escripcion de componentes</a:t>
            </a:r>
            <a:endParaRPr dirty="0"/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xfrm>
            <a:off x="310597" y="1237851"/>
            <a:ext cx="5635100" cy="32693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-PE" sz="12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 </a:t>
            </a:r>
            <a:r>
              <a:rPr lang="es-PE" sz="1200" b="1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FrontEnd</a:t>
            </a:r>
            <a:endParaRPr lang="es-P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2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Firewall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Componente para poder filtrar el acceso a los servicios del banco. El acceso es por puerto seguro 443 </a:t>
            </a:r>
            <a:r>
              <a:rPr lang="es-PE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via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2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Balanceador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Componente para administrar las transferencias y equilibrar la cantidad de transacciones, de acuerdo con algoritmos configurados en el equipo (usaremos el algoritmo round </a:t>
            </a:r>
            <a:r>
              <a:rPr lang="es-PE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robin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 distribuir de forma equitativa). Se configura certificado digital SSL para cifrar y proteger las transacciones.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2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Servidores OHS Web Server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Componentes web que reciben las transferencias de forma segura, en una capa </a:t>
            </a:r>
            <a:r>
              <a:rPr lang="es-PE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vlan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DMZ, en alta disponibilidad. Nos servirá para procesar las transacciones que vienen mediante el protocolo HTTP, y el puerto 7777.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2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Servicio Active </a:t>
            </a:r>
            <a:r>
              <a:rPr lang="es-PE" sz="1200" u="sng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Directory</a:t>
            </a:r>
            <a:r>
              <a:rPr lang="es-PE" sz="12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Servicio para realizar la validación de acceso de los servicios (autenticación y autorización).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sz="1200" dirty="0">
              <a:uFill>
                <a:noFill/>
              </a:uFill>
            </a:endParaRPr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1693D498-E902-453F-9A81-CD2072399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697" y="727200"/>
            <a:ext cx="2796064" cy="388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269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/>
              <a:t>D</a:t>
            </a:r>
            <a:r>
              <a:rPr lang="en" dirty="0"/>
              <a:t>escripcion de componentes</a:t>
            </a:r>
            <a:endParaRPr dirty="0"/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xfrm>
            <a:off x="296197" y="1194651"/>
            <a:ext cx="4650050" cy="36077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PE" sz="12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 </a:t>
            </a:r>
            <a:r>
              <a:rPr lang="es-PE" sz="1200" b="1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BackEnd</a:t>
            </a:r>
            <a:endParaRPr lang="es-PE" sz="1200" b="1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Servidores </a:t>
            </a:r>
            <a:r>
              <a:rPr lang="es-PE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Application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Server – ESB: Componentes de aplicación, donde esta implementado la solución ESB. Configurado en una capa </a:t>
            </a:r>
            <a:r>
              <a:rPr lang="es-PE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vlan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aplicación, en alta disponibilidad. Las transacciones vienen por el puerto 8001, puerto de </a:t>
            </a:r>
            <a:r>
              <a:rPr lang="es-PE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request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Es aquí donde se realizará la implementación de los nuevos servicios.</a:t>
            </a:r>
          </a:p>
          <a:p>
            <a:pPr marL="1397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PE" sz="12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 Base Datos</a:t>
            </a:r>
            <a:endParaRPr lang="es-PE" sz="1200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2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Servidores </a:t>
            </a:r>
            <a:r>
              <a:rPr lang="es-PE" sz="1200" u="sng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Database</a:t>
            </a:r>
            <a:r>
              <a:rPr lang="es-PE" sz="12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PE" sz="1200" u="sng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Componentes de Base de Datos donde se registra la información de los clientes del banco. Las transacciones vienen por el puerto 1521, en una capa </a:t>
            </a:r>
            <a:r>
              <a:rPr lang="es-PE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vlan</a:t>
            </a: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base de datos. Esta en alta disponibilidad (Oracle RAC).</a:t>
            </a:r>
          </a:p>
          <a:p>
            <a:pPr marL="1397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PE" sz="12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VPN Acceso Servicio</a:t>
            </a:r>
            <a:endParaRPr lang="es-P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crea en la red, una VLAN específica para crear una VPN para establecer de forma segura la conexión hacia el servicio API empresa A.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sz="1200" dirty="0">
              <a:uFill>
                <a:noFill/>
              </a:uFill>
            </a:endParaRPr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69CD601F-8D23-4A10-A229-5835E7010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5847" y="1058128"/>
            <a:ext cx="4197753" cy="326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924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/>
              <a:t>D</a:t>
            </a:r>
            <a:r>
              <a:rPr lang="en" dirty="0"/>
              <a:t>iagramas de servicios</a:t>
            </a:r>
            <a:endParaRPr dirty="0"/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0944822D-8127-440B-AA76-4C3425950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500" y="964522"/>
            <a:ext cx="7941600" cy="376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67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68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160" name="Google Shape;2160;p68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/>
              <a:t>Hugo Tenorio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61" name="Google Shape;2161;p68"/>
          <p:cNvCxnSpPr/>
          <p:nvPr/>
        </p:nvCxnSpPr>
        <p:spPr>
          <a:xfrm>
            <a:off x="1013400" y="14887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163" name="Google Shape;2163;p68"/>
          <p:cNvCxnSpPr/>
          <p:nvPr/>
        </p:nvCxnSpPr>
        <p:spPr>
          <a:xfrm>
            <a:off x="1013400" y="34580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164" name="Google Shape;2164;p68">
            <a:hlinkClick r:id="rId3"/>
          </p:cNvPr>
          <p:cNvSpPr/>
          <p:nvPr/>
        </p:nvSpPr>
        <p:spPr>
          <a:xfrm>
            <a:off x="1013409" y="2776274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0" name="Google Shape;2170;p68"/>
          <p:cNvGrpSpPr/>
          <p:nvPr/>
        </p:nvGrpSpPr>
        <p:grpSpPr>
          <a:xfrm>
            <a:off x="1447617" y="2771499"/>
            <a:ext cx="346056" cy="345674"/>
            <a:chOff x="3752358" y="3817349"/>
            <a:chExt cx="346056" cy="345674"/>
          </a:xfrm>
        </p:grpSpPr>
        <p:sp>
          <p:nvSpPr>
            <p:cNvPr id="2171" name="Google Shape;2171;p6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8">
              <a:hlinkClick r:id="rId4"/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667</Words>
  <Application>Microsoft Office PowerPoint</Application>
  <PresentationFormat>Presentación en pantalla (16:9)</PresentationFormat>
  <Paragraphs>40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Arial</vt:lpstr>
      <vt:lpstr>Calibri</vt:lpstr>
      <vt:lpstr>Montserrat Medium</vt:lpstr>
      <vt:lpstr>Montserrat ExtraLight</vt:lpstr>
      <vt:lpstr>Montserrat ExtraBold</vt:lpstr>
      <vt:lpstr>Montserrat</vt:lpstr>
      <vt:lpstr>Futuristic Background by Slidesgo</vt:lpstr>
      <vt:lpstr>RETO BBVA</vt:lpstr>
      <vt:lpstr>reto</vt:lpstr>
      <vt:lpstr>supuestos</vt:lpstr>
      <vt:lpstr>Diagrama arquitectura</vt:lpstr>
      <vt:lpstr>Descripcion de componentes</vt:lpstr>
      <vt:lpstr>Descripcion de componentes</vt:lpstr>
      <vt:lpstr>Diagramas de servicios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FUTURISTIC</dc:title>
  <dc:creator>HUGO</dc:creator>
  <cp:lastModifiedBy>Hugo Juan Tenorio Gomez</cp:lastModifiedBy>
  <cp:revision>13</cp:revision>
  <dcterms:modified xsi:type="dcterms:W3CDTF">2020-11-27T06:36:59Z</dcterms:modified>
</cp:coreProperties>
</file>